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66" r:id="rId5"/>
    <p:sldId id="308" r:id="rId6"/>
    <p:sldId id="309" r:id="rId7"/>
    <p:sldId id="310" r:id="rId8"/>
    <p:sldId id="311" r:id="rId9"/>
    <p:sldId id="312" r:id="rId10"/>
    <p:sldId id="313" r:id="rId11"/>
    <p:sldId id="314" r:id="rId12"/>
    <p:sldId id="315" r:id="rId13"/>
    <p:sldId id="317" r:id="rId14"/>
    <p:sldId id="31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C6167-2D06-4B19-814E-C27A653024F2}" v="17" dt="2022-09-28T23:51:21.9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What business problem are we trying to find a solution for?</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What data do we have to work with?</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How can we implement a K-Nearest Neighbors learning algorithm?</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 mark with solid fill"/>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chart outlin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ighborhood with solid fill"/>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What business problem are we trying to find a solution for?</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What data do we have to work with?</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How can we implement a K-Nearest Neighbors learning algorithm?</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4659A-C314-4F17-93DD-56D229482C4B}"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7879E-30BE-4E63-8359-938038E749D7}" type="slidenum">
              <a:rPr lang="en-US" smtClean="0"/>
              <a:t>‹#›</a:t>
            </a:fld>
            <a:endParaRPr lang="en-US"/>
          </a:p>
        </p:txBody>
      </p:sp>
    </p:spTree>
    <p:extLst>
      <p:ext uri="{BB962C8B-B14F-4D97-AF65-F5344CB8AC3E}">
        <p14:creationId xmlns:p14="http://schemas.microsoft.com/office/powerpoint/2010/main" val="2206588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E7879E-30BE-4E63-8359-938038E749D7}" type="slidenum">
              <a:rPr lang="en-US" smtClean="0"/>
              <a:t>1</a:t>
            </a:fld>
            <a:endParaRPr lang="en-US"/>
          </a:p>
        </p:txBody>
      </p:sp>
    </p:spTree>
    <p:extLst>
      <p:ext uri="{BB962C8B-B14F-4D97-AF65-F5344CB8AC3E}">
        <p14:creationId xmlns:p14="http://schemas.microsoft.com/office/powerpoint/2010/main" val="3250963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9/28/2022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audio" Target="../media/media2.m4a"/><Relationship Id="rId7" Type="http://schemas.openxmlformats.org/officeDocument/2006/relationships/diagramQuickStyle" Target="../diagrams/quickStyle1.xml"/><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25967" y="639097"/>
            <a:ext cx="5763237" cy="3494791"/>
          </a:xfrm>
        </p:spPr>
        <p:txBody>
          <a:bodyPr>
            <a:normAutofit/>
          </a:bodyPr>
          <a:lstStyle/>
          <a:p>
            <a:r>
              <a:rPr lang="en-US" dirty="0"/>
              <a:t>Customer Segmentation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fontScale="92500" lnSpcReduction="10000"/>
          </a:bodyPr>
          <a:lstStyle/>
          <a:p>
            <a:r>
              <a:rPr lang="en-US" dirty="0"/>
              <a:t>Clustering Customers for Targeted Marketing</a:t>
            </a:r>
          </a:p>
          <a:p>
            <a:r>
              <a:rPr lang="en-US" sz="1900" dirty="0"/>
              <a:t>By Dustin Casey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03F3AB08-F4CA-56E5-97EE-402EB458064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5915843"/>
      </p:ext>
    </p:extLst>
  </p:cSld>
  <p:clrMapOvr>
    <a:masterClrMapping/>
  </p:clrMapOvr>
  <mc:AlternateContent xmlns:mc="http://schemas.openxmlformats.org/markup-compatibility/2006" xmlns:p14="http://schemas.microsoft.com/office/powerpoint/2010/main">
    <mc:Choice Requires="p14">
      <p:transition spd="slow" p14:dur="2000" advTm="15863"/>
    </mc:Choice>
    <mc:Fallback xmlns="">
      <p:transition spd="slow" advTm="15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83693-FBC8-DBE0-7920-934B18A5269A}"/>
              </a:ext>
            </a:extLst>
          </p:cNvPr>
          <p:cNvSpPr>
            <a:spLocks noGrp="1"/>
          </p:cNvSpPr>
          <p:nvPr>
            <p:ph type="title"/>
          </p:nvPr>
        </p:nvSpPr>
        <p:spPr/>
        <p:txBody>
          <a:bodyPr/>
          <a:lstStyle/>
          <a:p>
            <a:r>
              <a:rPr lang="en-US" dirty="0"/>
              <a:t>Ethical Assessment</a:t>
            </a:r>
          </a:p>
        </p:txBody>
      </p:sp>
      <p:sp>
        <p:nvSpPr>
          <p:cNvPr id="3" name="Content Placeholder 2">
            <a:extLst>
              <a:ext uri="{FF2B5EF4-FFF2-40B4-BE49-F238E27FC236}">
                <a16:creationId xmlns:a16="http://schemas.microsoft.com/office/drawing/2014/main" id="{22A9CC40-7793-DBB0-A015-CC883282275B}"/>
              </a:ext>
            </a:extLst>
          </p:cNvPr>
          <p:cNvSpPr>
            <a:spLocks noGrp="1"/>
          </p:cNvSpPr>
          <p:nvPr>
            <p:ph idx="1"/>
          </p:nvPr>
        </p:nvSpPr>
        <p:spPr/>
        <p:txBody>
          <a:bodyPr/>
          <a:lstStyle/>
          <a:p>
            <a:pPr>
              <a:buFont typeface="Arial" panose="020B0604020202020204" pitchFamily="34" charset="0"/>
              <a:buChar char="•"/>
            </a:pPr>
            <a:r>
              <a:rPr lang="en-US" dirty="0"/>
              <a:t> For this analysis, the biggest ethical issues facing the project is customer privacy. </a:t>
            </a:r>
          </a:p>
          <a:p>
            <a:pPr>
              <a:buFont typeface="Arial" panose="020B0604020202020204" pitchFamily="34" charset="0"/>
              <a:buChar char="•"/>
            </a:pPr>
            <a:r>
              <a:rPr lang="en-US" dirty="0"/>
              <a:t> In the current analysis, we are asking for some sensitive data</a:t>
            </a:r>
          </a:p>
          <a:p>
            <a:pPr>
              <a:buFont typeface="Arial" panose="020B0604020202020204" pitchFamily="34" charset="0"/>
              <a:buChar char="•"/>
            </a:pPr>
            <a:r>
              <a:rPr lang="en-US" dirty="0"/>
              <a:t> Many people don’t want to share this information and will not likely want the store to have even more data on them if we were to try to collect additional metrics</a:t>
            </a:r>
          </a:p>
          <a:p>
            <a:pPr>
              <a:buFont typeface="Arial" panose="020B0604020202020204" pitchFamily="34" charset="0"/>
              <a:buChar char="•"/>
            </a:pPr>
            <a:r>
              <a:rPr lang="en-US" dirty="0"/>
              <a:t> One thing to keep in mind though is in today’s world, our data is being collected and passed around so much already and a store collecting your data isn’t unheard of</a:t>
            </a:r>
          </a:p>
        </p:txBody>
      </p:sp>
      <p:pic>
        <p:nvPicPr>
          <p:cNvPr id="4" name="Audio 3">
            <a:hlinkClick r:id="" action="ppaction://media"/>
            <a:extLst>
              <a:ext uri="{FF2B5EF4-FFF2-40B4-BE49-F238E27FC236}">
                <a16:creationId xmlns:a16="http://schemas.microsoft.com/office/drawing/2014/main" id="{FE1C2E32-DC03-4CD0-6ABD-22E74DBF47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45566898"/>
      </p:ext>
    </p:extLst>
  </p:cSld>
  <p:clrMapOvr>
    <a:masterClrMapping/>
  </p:clrMapOvr>
  <mc:AlternateContent xmlns:mc="http://schemas.openxmlformats.org/markup-compatibility/2006" xmlns:p14="http://schemas.microsoft.com/office/powerpoint/2010/main">
    <mc:Choice Requires="p14">
      <p:transition spd="slow" p14:dur="2000" advTm="65274"/>
    </mc:Choice>
    <mc:Fallback xmlns="">
      <p:transition spd="slow" advTm="65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BA49-3321-AF7B-1B22-9017B4E993E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9636F41-C50D-91D4-71D8-A5E7207CA9C8}"/>
              </a:ext>
            </a:extLst>
          </p:cNvPr>
          <p:cNvSpPr>
            <a:spLocks noGrp="1"/>
          </p:cNvSpPr>
          <p:nvPr>
            <p:ph idx="1"/>
          </p:nvPr>
        </p:nvSpPr>
        <p:spPr/>
        <p:txBody>
          <a:bodyPr/>
          <a:lstStyle/>
          <a:p>
            <a:pPr>
              <a:buFont typeface="Arial" panose="020B0604020202020204" pitchFamily="34" charset="0"/>
              <a:buChar char="•"/>
            </a:pPr>
            <a:r>
              <a:rPr lang="en-US" dirty="0"/>
              <a:t> Clustering and Customer Segmentation can be a huge benefit for cost savings and increased revenue and sales</a:t>
            </a:r>
          </a:p>
          <a:p>
            <a:pPr>
              <a:buFont typeface="Arial" panose="020B0604020202020204" pitchFamily="34" charset="0"/>
              <a:buChar char="•"/>
            </a:pPr>
            <a:r>
              <a:rPr lang="en-US" dirty="0"/>
              <a:t> It will be key to test how well we clustered after starting the marketing campaign and refresh the model with new data every so often</a:t>
            </a:r>
          </a:p>
          <a:p>
            <a:pPr>
              <a:buFont typeface="Arial" panose="020B0604020202020204" pitchFamily="34" charset="0"/>
              <a:buChar char="•"/>
            </a:pPr>
            <a:r>
              <a:rPr lang="en-US" dirty="0"/>
              <a:t> It’s a win-win that will only yield more accurate results as time goes on and we hone in on our ideal customer clusters</a:t>
            </a:r>
          </a:p>
        </p:txBody>
      </p:sp>
      <p:pic>
        <p:nvPicPr>
          <p:cNvPr id="4" name="Audio 3">
            <a:hlinkClick r:id="" action="ppaction://media"/>
            <a:extLst>
              <a:ext uri="{FF2B5EF4-FFF2-40B4-BE49-F238E27FC236}">
                <a16:creationId xmlns:a16="http://schemas.microsoft.com/office/drawing/2014/main" id="{E8493547-F3B8-5BE6-8243-0E8A03819A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1376310"/>
      </p:ext>
    </p:extLst>
  </p:cSld>
  <p:clrMapOvr>
    <a:masterClrMapping/>
  </p:clrMapOvr>
  <mc:AlternateContent xmlns:mc="http://schemas.openxmlformats.org/markup-compatibility/2006" xmlns:p14="http://schemas.microsoft.com/office/powerpoint/2010/main">
    <mc:Choice Requires="p14">
      <p:transition spd="slow" p14:dur="2000" advTm="41405"/>
    </mc:Choice>
    <mc:Fallback xmlns="">
      <p:transition spd="slow" advTm="41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Overview</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323459765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61E1FB93-28E0-F438-0B79-08E45C2AAD7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522590"/>
      </p:ext>
    </p:extLst>
  </p:cSld>
  <p:clrMapOvr>
    <a:masterClrMapping/>
  </p:clrMapOvr>
  <mc:AlternateContent xmlns:mc="http://schemas.openxmlformats.org/markup-compatibility/2006" xmlns:p14="http://schemas.microsoft.com/office/powerpoint/2010/main">
    <mc:Choice Requires="p14">
      <p:transition spd="slow" p14:dur="2000" advTm="23406"/>
    </mc:Choice>
    <mc:Fallback xmlns="">
      <p:transition spd="slow" advTm="23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D02B-3121-0B6F-08CA-21757E8E99C7}"/>
              </a:ext>
            </a:extLst>
          </p:cNvPr>
          <p:cNvSpPr>
            <a:spLocks noGrp="1"/>
          </p:cNvSpPr>
          <p:nvPr>
            <p:ph type="title"/>
          </p:nvPr>
        </p:nvSpPr>
        <p:spPr/>
        <p:txBody>
          <a:bodyPr/>
          <a:lstStyle/>
          <a:p>
            <a:r>
              <a:rPr lang="en-US" dirty="0"/>
              <a:t>Background/Business Problem</a:t>
            </a:r>
          </a:p>
        </p:txBody>
      </p:sp>
      <p:sp>
        <p:nvSpPr>
          <p:cNvPr id="3" name="Content Placeholder 2">
            <a:extLst>
              <a:ext uri="{FF2B5EF4-FFF2-40B4-BE49-F238E27FC236}">
                <a16:creationId xmlns:a16="http://schemas.microsoft.com/office/drawing/2014/main" id="{AADC1E42-0148-87E9-11A8-FA28AA4E6EF9}"/>
              </a:ext>
            </a:extLst>
          </p:cNvPr>
          <p:cNvSpPr>
            <a:spLocks noGrp="1"/>
          </p:cNvSpPr>
          <p:nvPr>
            <p:ph idx="1"/>
          </p:nvPr>
        </p:nvSpPr>
        <p:spPr/>
        <p:txBody>
          <a:bodyPr/>
          <a:lstStyle/>
          <a:p>
            <a:pPr>
              <a:buFont typeface="Arial" panose="020B0604020202020204" pitchFamily="34" charset="0"/>
              <a:buChar char="•"/>
            </a:pPr>
            <a:r>
              <a:rPr lang="en-US" dirty="0"/>
              <a:t> An owner of a small business wants to know how to best spend marketing dollars</a:t>
            </a:r>
          </a:p>
          <a:p>
            <a:pPr lvl="1">
              <a:buFont typeface="Arial" panose="020B0604020202020204" pitchFamily="34" charset="0"/>
              <a:buChar char="•"/>
            </a:pPr>
            <a:r>
              <a:rPr lang="en-US" dirty="0"/>
              <a:t>Which customers are the best to target?</a:t>
            </a:r>
          </a:p>
          <a:p>
            <a:pPr lvl="1">
              <a:buFont typeface="Arial" panose="020B0604020202020204" pitchFamily="34" charset="0"/>
              <a:buChar char="•"/>
            </a:pPr>
            <a:r>
              <a:rPr lang="en-US" dirty="0"/>
              <a:t>Which customers rate highest?</a:t>
            </a:r>
          </a:p>
          <a:p>
            <a:pPr lvl="1">
              <a:buFont typeface="Arial" panose="020B0604020202020204" pitchFamily="34" charset="0"/>
              <a:buChar char="•"/>
            </a:pPr>
            <a:r>
              <a:rPr lang="en-US" dirty="0"/>
              <a:t>How do they relate to one another? </a:t>
            </a:r>
          </a:p>
          <a:p>
            <a:pPr lvl="1">
              <a:buFont typeface="Arial" panose="020B0604020202020204" pitchFamily="34" charset="0"/>
              <a:buChar char="•"/>
            </a:pPr>
            <a:r>
              <a:rPr lang="en-US" dirty="0"/>
              <a:t>Do they have similar characteristics?</a:t>
            </a:r>
          </a:p>
          <a:p>
            <a:pPr>
              <a:buFont typeface="Arial" panose="020B0604020202020204" pitchFamily="34" charset="0"/>
              <a:buChar char="•"/>
            </a:pPr>
            <a:r>
              <a:rPr lang="en-US" dirty="0"/>
              <a:t> By answering these questions, we hope to group similar customers and identify which groups are our desired customers to target</a:t>
            </a:r>
          </a:p>
          <a:p>
            <a:pPr marL="0" indent="0">
              <a:buNone/>
            </a:pPr>
            <a:endParaRPr lang="en-US" dirty="0"/>
          </a:p>
        </p:txBody>
      </p:sp>
      <p:pic>
        <p:nvPicPr>
          <p:cNvPr id="4" name="Audio 3">
            <a:hlinkClick r:id="" action="ppaction://media"/>
            <a:extLst>
              <a:ext uri="{FF2B5EF4-FFF2-40B4-BE49-F238E27FC236}">
                <a16:creationId xmlns:a16="http://schemas.microsoft.com/office/drawing/2014/main" id="{D60A32EE-9E90-3355-768E-606A633DF9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34507301"/>
      </p:ext>
    </p:extLst>
  </p:cSld>
  <p:clrMapOvr>
    <a:masterClrMapping/>
  </p:clrMapOvr>
  <mc:AlternateContent xmlns:mc="http://schemas.openxmlformats.org/markup-compatibility/2006" xmlns:p14="http://schemas.microsoft.com/office/powerpoint/2010/main">
    <mc:Choice Requires="p14">
      <p:transition spd="slow" p14:dur="2000" advTm="52622"/>
    </mc:Choice>
    <mc:Fallback xmlns="">
      <p:transition spd="slow" advTm="52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3EE1-F66A-94F2-ED9E-61E0EE0D6706}"/>
              </a:ext>
            </a:extLst>
          </p:cNvPr>
          <p:cNvSpPr>
            <a:spLocks noGrp="1"/>
          </p:cNvSpPr>
          <p:nvPr>
            <p:ph type="title"/>
          </p:nvPr>
        </p:nvSpPr>
        <p:spPr/>
        <p:txBody>
          <a:bodyPr/>
          <a:lstStyle/>
          <a:p>
            <a:r>
              <a:rPr lang="en-US" dirty="0"/>
              <a:t>What data do we have to answer this question?</a:t>
            </a:r>
          </a:p>
        </p:txBody>
      </p:sp>
      <p:sp>
        <p:nvSpPr>
          <p:cNvPr id="3" name="Content Placeholder 2">
            <a:extLst>
              <a:ext uri="{FF2B5EF4-FFF2-40B4-BE49-F238E27FC236}">
                <a16:creationId xmlns:a16="http://schemas.microsoft.com/office/drawing/2014/main" id="{10587E1C-9AD8-8F0B-D51F-08B7DE4F3AA9}"/>
              </a:ext>
            </a:extLst>
          </p:cNvPr>
          <p:cNvSpPr>
            <a:spLocks noGrp="1"/>
          </p:cNvSpPr>
          <p:nvPr>
            <p:ph idx="1"/>
          </p:nvPr>
        </p:nvSpPr>
        <p:spPr/>
        <p:txBody>
          <a:bodyPr/>
          <a:lstStyle/>
          <a:p>
            <a:pPr>
              <a:buFont typeface="Arial" panose="020B0604020202020204" pitchFamily="34" charset="0"/>
              <a:buChar char="•"/>
            </a:pPr>
            <a:r>
              <a:rPr lang="en-US" dirty="0"/>
              <a:t> Dataset of 200 former customers</a:t>
            </a:r>
          </a:p>
          <a:p>
            <a:pPr>
              <a:buFont typeface="Arial" panose="020B0604020202020204" pitchFamily="34" charset="0"/>
              <a:buChar char="•"/>
            </a:pPr>
            <a:r>
              <a:rPr lang="en-US" dirty="0"/>
              <a:t> Customer metrics/characteristics</a:t>
            </a:r>
          </a:p>
          <a:p>
            <a:pPr lvl="1">
              <a:buFont typeface="Arial" panose="020B0604020202020204" pitchFamily="34" charset="0"/>
              <a:buChar char="•"/>
            </a:pPr>
            <a:r>
              <a:rPr lang="en-US" dirty="0"/>
              <a:t>Gender</a:t>
            </a:r>
          </a:p>
          <a:p>
            <a:pPr lvl="1">
              <a:buFont typeface="Arial" panose="020B0604020202020204" pitchFamily="34" charset="0"/>
              <a:buChar char="•"/>
            </a:pPr>
            <a:r>
              <a:rPr lang="en-US" dirty="0"/>
              <a:t>Age</a:t>
            </a:r>
          </a:p>
          <a:p>
            <a:pPr lvl="1">
              <a:buFont typeface="Arial" panose="020B0604020202020204" pitchFamily="34" charset="0"/>
              <a:buChar char="•"/>
            </a:pPr>
            <a:r>
              <a:rPr lang="en-US" dirty="0"/>
              <a:t>Annual Income</a:t>
            </a:r>
          </a:p>
          <a:p>
            <a:pPr>
              <a:buFont typeface="Arial" panose="020B0604020202020204" pitchFamily="34" charset="0"/>
              <a:buChar char="•"/>
            </a:pPr>
            <a:r>
              <a:rPr lang="en-US" dirty="0"/>
              <a:t> A customer Spending Score assigned based on how highly we rate them as a customer</a:t>
            </a:r>
          </a:p>
        </p:txBody>
      </p:sp>
      <p:pic>
        <p:nvPicPr>
          <p:cNvPr id="4" name="Audio 3">
            <a:hlinkClick r:id="" action="ppaction://media"/>
            <a:extLst>
              <a:ext uri="{FF2B5EF4-FFF2-40B4-BE49-F238E27FC236}">
                <a16:creationId xmlns:a16="http://schemas.microsoft.com/office/drawing/2014/main" id="{79C15DC2-8FD4-5A62-6423-753D29734B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5582914"/>
      </p:ext>
    </p:extLst>
  </p:cSld>
  <p:clrMapOvr>
    <a:masterClrMapping/>
  </p:clrMapOvr>
  <mc:AlternateContent xmlns:mc="http://schemas.openxmlformats.org/markup-compatibility/2006" xmlns:p14="http://schemas.microsoft.com/office/powerpoint/2010/main">
    <mc:Choice Requires="p14">
      <p:transition spd="slow" p14:dur="2000" advTm="36387"/>
    </mc:Choice>
    <mc:Fallback xmlns="">
      <p:transition spd="slow" advTm="36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1617-E240-5F7E-2307-B46A82595B01}"/>
              </a:ext>
            </a:extLst>
          </p:cNvPr>
          <p:cNvSpPr>
            <a:spLocks noGrp="1"/>
          </p:cNvSpPr>
          <p:nvPr>
            <p:ph type="title"/>
          </p:nvPr>
        </p:nvSpPr>
        <p:spPr/>
        <p:txBody>
          <a:bodyPr/>
          <a:lstStyle/>
          <a:p>
            <a:r>
              <a:rPr lang="en-US" dirty="0"/>
              <a:t>Histogram of Age</a:t>
            </a:r>
          </a:p>
        </p:txBody>
      </p:sp>
      <p:pic>
        <p:nvPicPr>
          <p:cNvPr id="4" name="Content Placeholder 3" descr="Chart, histogram&#10;&#10;Description automatically generated">
            <a:extLst>
              <a:ext uri="{FF2B5EF4-FFF2-40B4-BE49-F238E27FC236}">
                <a16:creationId xmlns:a16="http://schemas.microsoft.com/office/drawing/2014/main" id="{7952319F-DB51-BF17-8FAE-F57298EC78A3}"/>
              </a:ext>
            </a:extLst>
          </p:cNvPr>
          <p:cNvPicPr>
            <a:picLocks noGrp="1" noChangeAspect="1"/>
          </p:cNvPicPr>
          <p:nvPr>
            <p:ph idx="1"/>
          </p:nvPr>
        </p:nvPicPr>
        <p:blipFill rotWithShape="1">
          <a:blip r:embed="rId4"/>
          <a:srcRect t="12419" b="8313"/>
          <a:stretch/>
        </p:blipFill>
        <p:spPr>
          <a:xfrm>
            <a:off x="2665051" y="2193096"/>
            <a:ext cx="6861898" cy="3470586"/>
          </a:xfrm>
          <a:prstGeom prst="rect">
            <a:avLst/>
          </a:prstGeom>
        </p:spPr>
      </p:pic>
      <p:sp>
        <p:nvSpPr>
          <p:cNvPr id="5" name="TextBox 4">
            <a:extLst>
              <a:ext uri="{FF2B5EF4-FFF2-40B4-BE49-F238E27FC236}">
                <a16:creationId xmlns:a16="http://schemas.microsoft.com/office/drawing/2014/main" id="{6B76D73C-C44D-F610-8E8F-6D8C27DC4B55}"/>
              </a:ext>
            </a:extLst>
          </p:cNvPr>
          <p:cNvSpPr txBox="1"/>
          <p:nvPr/>
        </p:nvSpPr>
        <p:spPr>
          <a:xfrm>
            <a:off x="5622627" y="5663682"/>
            <a:ext cx="1007706" cy="369332"/>
          </a:xfrm>
          <a:prstGeom prst="rect">
            <a:avLst/>
          </a:prstGeom>
          <a:noFill/>
        </p:spPr>
        <p:txBody>
          <a:bodyPr wrap="square" rtlCol="0">
            <a:spAutoFit/>
          </a:bodyPr>
          <a:lstStyle/>
          <a:p>
            <a:pPr algn="ctr"/>
            <a:r>
              <a:rPr lang="en-US" b="1" dirty="0"/>
              <a:t>Age</a:t>
            </a:r>
          </a:p>
        </p:txBody>
      </p:sp>
      <p:pic>
        <p:nvPicPr>
          <p:cNvPr id="6" name="Audio 5">
            <a:hlinkClick r:id="" action="ppaction://media"/>
            <a:extLst>
              <a:ext uri="{FF2B5EF4-FFF2-40B4-BE49-F238E27FC236}">
                <a16:creationId xmlns:a16="http://schemas.microsoft.com/office/drawing/2014/main" id="{360FE74B-84AA-106C-1700-DD9006F19F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92169367"/>
      </p:ext>
    </p:extLst>
  </p:cSld>
  <p:clrMapOvr>
    <a:masterClrMapping/>
  </p:clrMapOvr>
  <mc:AlternateContent xmlns:mc="http://schemas.openxmlformats.org/markup-compatibility/2006" xmlns:p14="http://schemas.microsoft.com/office/powerpoint/2010/main">
    <mc:Choice Requires="p14">
      <p:transition spd="slow" p14:dur="2000" advTm="21452"/>
    </mc:Choice>
    <mc:Fallback xmlns="">
      <p:transition spd="slow" advTm="21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1617-E240-5F7E-2307-B46A82595B01}"/>
              </a:ext>
            </a:extLst>
          </p:cNvPr>
          <p:cNvSpPr>
            <a:spLocks noGrp="1"/>
          </p:cNvSpPr>
          <p:nvPr>
            <p:ph type="title"/>
          </p:nvPr>
        </p:nvSpPr>
        <p:spPr/>
        <p:txBody>
          <a:bodyPr/>
          <a:lstStyle/>
          <a:p>
            <a:r>
              <a:rPr lang="en-US" dirty="0"/>
              <a:t>Histogram of Annual Income (k$)</a:t>
            </a:r>
          </a:p>
        </p:txBody>
      </p:sp>
      <p:pic>
        <p:nvPicPr>
          <p:cNvPr id="4" name="Content Placeholder 3" descr="Chart, histogram&#10;&#10;Description automatically generated">
            <a:extLst>
              <a:ext uri="{FF2B5EF4-FFF2-40B4-BE49-F238E27FC236}">
                <a16:creationId xmlns:a16="http://schemas.microsoft.com/office/drawing/2014/main" id="{7952319F-DB51-BF17-8FAE-F57298EC78A3}"/>
              </a:ext>
            </a:extLst>
          </p:cNvPr>
          <p:cNvPicPr>
            <a:picLocks noGrp="1" noChangeAspect="1"/>
          </p:cNvPicPr>
          <p:nvPr>
            <p:ph idx="1"/>
          </p:nvPr>
        </p:nvPicPr>
        <p:blipFill rotWithShape="1">
          <a:blip r:embed="rId4"/>
          <a:srcRect t="12419" b="8313"/>
          <a:stretch/>
        </p:blipFill>
        <p:spPr>
          <a:xfrm>
            <a:off x="2665051" y="2193096"/>
            <a:ext cx="6861898" cy="3470586"/>
          </a:xfrm>
          <a:prstGeom prst="rect">
            <a:avLst/>
          </a:prstGeom>
        </p:spPr>
      </p:pic>
      <p:sp>
        <p:nvSpPr>
          <p:cNvPr id="5" name="TextBox 4">
            <a:extLst>
              <a:ext uri="{FF2B5EF4-FFF2-40B4-BE49-F238E27FC236}">
                <a16:creationId xmlns:a16="http://schemas.microsoft.com/office/drawing/2014/main" id="{6B76D73C-C44D-F610-8E8F-6D8C27DC4B55}"/>
              </a:ext>
            </a:extLst>
          </p:cNvPr>
          <p:cNvSpPr txBox="1"/>
          <p:nvPr/>
        </p:nvSpPr>
        <p:spPr>
          <a:xfrm>
            <a:off x="5033394" y="5663682"/>
            <a:ext cx="2642533" cy="369332"/>
          </a:xfrm>
          <a:prstGeom prst="rect">
            <a:avLst/>
          </a:prstGeom>
          <a:noFill/>
        </p:spPr>
        <p:txBody>
          <a:bodyPr wrap="square" rtlCol="0">
            <a:spAutoFit/>
          </a:bodyPr>
          <a:lstStyle/>
          <a:p>
            <a:pPr algn="ctr"/>
            <a:r>
              <a:rPr lang="en-US" b="1" dirty="0"/>
              <a:t>Annual Income (k$)</a:t>
            </a:r>
          </a:p>
        </p:txBody>
      </p:sp>
      <p:pic>
        <p:nvPicPr>
          <p:cNvPr id="3" name="Picture 2" descr="Chart, histogram&#10;&#10;Description automatically generated">
            <a:extLst>
              <a:ext uri="{FF2B5EF4-FFF2-40B4-BE49-F238E27FC236}">
                <a16:creationId xmlns:a16="http://schemas.microsoft.com/office/drawing/2014/main" id="{9A96899E-7218-8216-787B-3A948DEE1C2B}"/>
              </a:ext>
            </a:extLst>
          </p:cNvPr>
          <p:cNvPicPr>
            <a:picLocks noChangeAspect="1"/>
          </p:cNvPicPr>
          <p:nvPr/>
        </p:nvPicPr>
        <p:blipFill rotWithShape="1">
          <a:blip r:embed="rId5"/>
          <a:srcRect t="10537" b="8890"/>
          <a:stretch/>
        </p:blipFill>
        <p:spPr>
          <a:xfrm>
            <a:off x="2665051" y="2193096"/>
            <a:ext cx="6861898" cy="3527597"/>
          </a:xfrm>
          <a:prstGeom prst="rect">
            <a:avLst/>
          </a:prstGeom>
        </p:spPr>
      </p:pic>
      <p:pic>
        <p:nvPicPr>
          <p:cNvPr id="6" name="Audio 5">
            <a:hlinkClick r:id="" action="ppaction://media"/>
            <a:extLst>
              <a:ext uri="{FF2B5EF4-FFF2-40B4-BE49-F238E27FC236}">
                <a16:creationId xmlns:a16="http://schemas.microsoft.com/office/drawing/2014/main" id="{C7E4498D-C3A5-9438-A38A-6EC3EB8C8F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5416494"/>
      </p:ext>
    </p:extLst>
  </p:cSld>
  <p:clrMapOvr>
    <a:masterClrMapping/>
  </p:clrMapOvr>
  <mc:AlternateContent xmlns:mc="http://schemas.openxmlformats.org/markup-compatibility/2006" xmlns:p14="http://schemas.microsoft.com/office/powerpoint/2010/main">
    <mc:Choice Requires="p14">
      <p:transition spd="slow" p14:dur="2000" advTm="24936"/>
    </mc:Choice>
    <mc:Fallback xmlns="">
      <p:transition spd="slow" advTm="24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1617-E240-5F7E-2307-B46A82595B01}"/>
              </a:ext>
            </a:extLst>
          </p:cNvPr>
          <p:cNvSpPr>
            <a:spLocks noGrp="1"/>
          </p:cNvSpPr>
          <p:nvPr>
            <p:ph type="title"/>
          </p:nvPr>
        </p:nvSpPr>
        <p:spPr/>
        <p:txBody>
          <a:bodyPr/>
          <a:lstStyle/>
          <a:p>
            <a:r>
              <a:rPr lang="en-US" dirty="0"/>
              <a:t>Histogram of Spending Score</a:t>
            </a:r>
          </a:p>
        </p:txBody>
      </p:sp>
      <p:pic>
        <p:nvPicPr>
          <p:cNvPr id="4" name="Content Placeholder 3" descr="Chart, histogram&#10;&#10;Description automatically generated">
            <a:extLst>
              <a:ext uri="{FF2B5EF4-FFF2-40B4-BE49-F238E27FC236}">
                <a16:creationId xmlns:a16="http://schemas.microsoft.com/office/drawing/2014/main" id="{7952319F-DB51-BF17-8FAE-F57298EC78A3}"/>
              </a:ext>
            </a:extLst>
          </p:cNvPr>
          <p:cNvPicPr>
            <a:picLocks noGrp="1" noChangeAspect="1"/>
          </p:cNvPicPr>
          <p:nvPr>
            <p:ph idx="1"/>
          </p:nvPr>
        </p:nvPicPr>
        <p:blipFill rotWithShape="1">
          <a:blip r:embed="rId4"/>
          <a:srcRect t="12419" b="8313"/>
          <a:stretch/>
        </p:blipFill>
        <p:spPr>
          <a:xfrm>
            <a:off x="2665051" y="2193096"/>
            <a:ext cx="6861898" cy="3470586"/>
          </a:xfrm>
          <a:prstGeom prst="rect">
            <a:avLst/>
          </a:prstGeom>
        </p:spPr>
      </p:pic>
      <p:sp>
        <p:nvSpPr>
          <p:cNvPr id="5" name="TextBox 4">
            <a:extLst>
              <a:ext uri="{FF2B5EF4-FFF2-40B4-BE49-F238E27FC236}">
                <a16:creationId xmlns:a16="http://schemas.microsoft.com/office/drawing/2014/main" id="{6B76D73C-C44D-F610-8E8F-6D8C27DC4B55}"/>
              </a:ext>
            </a:extLst>
          </p:cNvPr>
          <p:cNvSpPr txBox="1"/>
          <p:nvPr/>
        </p:nvSpPr>
        <p:spPr>
          <a:xfrm>
            <a:off x="5041783" y="5807097"/>
            <a:ext cx="2642533" cy="369332"/>
          </a:xfrm>
          <a:prstGeom prst="rect">
            <a:avLst/>
          </a:prstGeom>
          <a:noFill/>
        </p:spPr>
        <p:txBody>
          <a:bodyPr wrap="square" rtlCol="0">
            <a:spAutoFit/>
          </a:bodyPr>
          <a:lstStyle/>
          <a:p>
            <a:pPr algn="ctr"/>
            <a:r>
              <a:rPr lang="en-US" b="1" dirty="0"/>
              <a:t>Spending Score</a:t>
            </a:r>
          </a:p>
        </p:txBody>
      </p:sp>
      <p:pic>
        <p:nvPicPr>
          <p:cNvPr id="3" name="Picture 2" descr="Chart, histogram&#10;&#10;Description automatically generated">
            <a:extLst>
              <a:ext uri="{FF2B5EF4-FFF2-40B4-BE49-F238E27FC236}">
                <a16:creationId xmlns:a16="http://schemas.microsoft.com/office/drawing/2014/main" id="{9A96899E-7218-8216-787B-3A948DEE1C2B}"/>
              </a:ext>
            </a:extLst>
          </p:cNvPr>
          <p:cNvPicPr>
            <a:picLocks noChangeAspect="1"/>
          </p:cNvPicPr>
          <p:nvPr/>
        </p:nvPicPr>
        <p:blipFill rotWithShape="1">
          <a:blip r:embed="rId5"/>
          <a:srcRect t="10537" b="8890"/>
          <a:stretch/>
        </p:blipFill>
        <p:spPr>
          <a:xfrm>
            <a:off x="2665051" y="2193096"/>
            <a:ext cx="6861898" cy="3527597"/>
          </a:xfrm>
          <a:prstGeom prst="rect">
            <a:avLst/>
          </a:prstGeom>
        </p:spPr>
      </p:pic>
      <p:pic>
        <p:nvPicPr>
          <p:cNvPr id="6" name="Picture 5">
            <a:extLst>
              <a:ext uri="{FF2B5EF4-FFF2-40B4-BE49-F238E27FC236}">
                <a16:creationId xmlns:a16="http://schemas.microsoft.com/office/drawing/2014/main" id="{7C8A695D-E2E3-62D9-71D3-DBA8DEDADBC0}"/>
              </a:ext>
            </a:extLst>
          </p:cNvPr>
          <p:cNvPicPr>
            <a:picLocks noChangeAspect="1"/>
          </p:cNvPicPr>
          <p:nvPr/>
        </p:nvPicPr>
        <p:blipFill rotWithShape="1">
          <a:blip r:embed="rId6"/>
          <a:srcRect t="11967" b="6775"/>
          <a:stretch/>
        </p:blipFill>
        <p:spPr>
          <a:xfrm>
            <a:off x="2665051" y="2193096"/>
            <a:ext cx="7041011" cy="3650032"/>
          </a:xfrm>
          <a:prstGeom prst="rect">
            <a:avLst/>
          </a:prstGeom>
        </p:spPr>
      </p:pic>
      <p:pic>
        <p:nvPicPr>
          <p:cNvPr id="7" name="Audio 6">
            <a:hlinkClick r:id="" action="ppaction://media"/>
            <a:extLst>
              <a:ext uri="{FF2B5EF4-FFF2-40B4-BE49-F238E27FC236}">
                <a16:creationId xmlns:a16="http://schemas.microsoft.com/office/drawing/2014/main" id="{77A6FC41-0BBF-D169-2B1B-6FD4AAEE87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33971090"/>
      </p:ext>
    </p:extLst>
  </p:cSld>
  <p:clrMapOvr>
    <a:masterClrMapping/>
  </p:clrMapOvr>
  <mc:AlternateContent xmlns:mc="http://schemas.openxmlformats.org/markup-compatibility/2006" xmlns:p14="http://schemas.microsoft.com/office/powerpoint/2010/main">
    <mc:Choice Requires="p14">
      <p:transition spd="slow" p14:dur="2000" advTm="24544"/>
    </mc:Choice>
    <mc:Fallback xmlns="">
      <p:transition spd="slow" advTm="24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D5C71-56FD-28A4-943C-653BEC3F329E}"/>
              </a:ext>
            </a:extLst>
          </p:cNvPr>
          <p:cNvSpPr>
            <a:spLocks noGrp="1"/>
          </p:cNvSpPr>
          <p:nvPr>
            <p:ph type="title"/>
          </p:nvPr>
        </p:nvSpPr>
        <p:spPr/>
        <p:txBody>
          <a:bodyPr/>
          <a:lstStyle/>
          <a:p>
            <a:r>
              <a:rPr lang="en-US" dirty="0"/>
              <a:t>K-Means/K-Nearest Neighbor Clustering</a:t>
            </a:r>
          </a:p>
        </p:txBody>
      </p:sp>
      <p:sp>
        <p:nvSpPr>
          <p:cNvPr id="3" name="Content Placeholder 2">
            <a:extLst>
              <a:ext uri="{FF2B5EF4-FFF2-40B4-BE49-F238E27FC236}">
                <a16:creationId xmlns:a16="http://schemas.microsoft.com/office/drawing/2014/main" id="{48480D64-9002-72A3-06B6-9EA5A28FFA2B}"/>
              </a:ext>
            </a:extLst>
          </p:cNvPr>
          <p:cNvSpPr>
            <a:spLocks noGrp="1"/>
          </p:cNvSpPr>
          <p:nvPr>
            <p:ph idx="1"/>
          </p:nvPr>
        </p:nvSpPr>
        <p:spPr>
          <a:xfrm>
            <a:off x="1097280" y="2108201"/>
            <a:ext cx="4687700" cy="3760891"/>
          </a:xfrm>
        </p:spPr>
        <p:txBody>
          <a:bodyPr/>
          <a:lstStyle/>
          <a:p>
            <a:pPr>
              <a:buFont typeface="Arial" panose="020B0604020202020204" pitchFamily="34" charset="0"/>
              <a:buChar char="•"/>
            </a:pPr>
            <a:r>
              <a:rPr lang="en-US" dirty="0"/>
              <a:t> First wanting to cluster customers by Age</a:t>
            </a:r>
          </a:p>
          <a:p>
            <a:pPr>
              <a:buFont typeface="Arial" panose="020B0604020202020204" pitchFamily="34" charset="0"/>
              <a:buChar char="•"/>
            </a:pPr>
            <a:r>
              <a:rPr lang="en-US" dirty="0"/>
              <a:t> Determined that 4 clusters would be needed based off of the data</a:t>
            </a:r>
          </a:p>
          <a:p>
            <a:pPr>
              <a:buFont typeface="Arial" panose="020B0604020202020204" pitchFamily="34" charset="0"/>
              <a:buChar char="•"/>
            </a:pPr>
            <a:r>
              <a:rPr lang="en-US" dirty="0"/>
              <a:t> Clustered customers and plotted the clusters. I determined that:</a:t>
            </a:r>
          </a:p>
          <a:p>
            <a:pPr lvl="1">
              <a:buFont typeface="Arial" panose="020B0604020202020204" pitchFamily="34" charset="0"/>
              <a:buChar char="•"/>
            </a:pPr>
            <a:r>
              <a:rPr lang="en-US" dirty="0"/>
              <a:t>Group 4 are the ideal target group</a:t>
            </a:r>
          </a:p>
          <a:p>
            <a:pPr lvl="1">
              <a:buFont typeface="Arial" panose="020B0604020202020204" pitchFamily="34" charset="0"/>
              <a:buChar char="•"/>
            </a:pPr>
            <a:r>
              <a:rPr lang="en-US" dirty="0"/>
              <a:t>Groups 1 &amp; 2 are decent options</a:t>
            </a:r>
          </a:p>
          <a:p>
            <a:pPr lvl="1">
              <a:buFont typeface="Arial" panose="020B0604020202020204" pitchFamily="34" charset="0"/>
              <a:buChar char="•"/>
            </a:pPr>
            <a:r>
              <a:rPr lang="en-US" dirty="0"/>
              <a:t>Group 3 should be the last group targeted</a:t>
            </a:r>
          </a:p>
        </p:txBody>
      </p:sp>
      <p:pic>
        <p:nvPicPr>
          <p:cNvPr id="4" name="Picture 3" descr="Chart, scatter chart&#10;&#10;Description automatically generated">
            <a:extLst>
              <a:ext uri="{FF2B5EF4-FFF2-40B4-BE49-F238E27FC236}">
                <a16:creationId xmlns:a16="http://schemas.microsoft.com/office/drawing/2014/main" id="{F26A8630-2FA7-E69D-8F22-3C755C96706B}"/>
              </a:ext>
            </a:extLst>
          </p:cNvPr>
          <p:cNvPicPr>
            <a:picLocks noChangeAspect="1"/>
          </p:cNvPicPr>
          <p:nvPr/>
        </p:nvPicPr>
        <p:blipFill>
          <a:blip r:embed="rId4"/>
          <a:stretch>
            <a:fillRect/>
          </a:stretch>
        </p:blipFill>
        <p:spPr>
          <a:xfrm>
            <a:off x="6096000" y="2108201"/>
            <a:ext cx="5943600" cy="3792220"/>
          </a:xfrm>
          <a:prstGeom prst="rect">
            <a:avLst/>
          </a:prstGeom>
        </p:spPr>
      </p:pic>
      <p:pic>
        <p:nvPicPr>
          <p:cNvPr id="5" name="Audio 4">
            <a:hlinkClick r:id="" action="ppaction://media"/>
            <a:extLst>
              <a:ext uri="{FF2B5EF4-FFF2-40B4-BE49-F238E27FC236}">
                <a16:creationId xmlns:a16="http://schemas.microsoft.com/office/drawing/2014/main" id="{FBF54FB7-B577-1C14-74DF-CA1DC86924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16063237"/>
      </p:ext>
    </p:extLst>
  </p:cSld>
  <p:clrMapOvr>
    <a:masterClrMapping/>
  </p:clrMapOvr>
  <mc:AlternateContent xmlns:mc="http://schemas.openxmlformats.org/markup-compatibility/2006" xmlns:p14="http://schemas.microsoft.com/office/powerpoint/2010/main">
    <mc:Choice Requires="p14">
      <p:transition spd="slow" p14:dur="2000" advTm="67972"/>
    </mc:Choice>
    <mc:Fallback xmlns="">
      <p:transition spd="slow" advTm="67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D5C71-56FD-28A4-943C-653BEC3F329E}"/>
              </a:ext>
            </a:extLst>
          </p:cNvPr>
          <p:cNvSpPr>
            <a:spLocks noGrp="1"/>
          </p:cNvSpPr>
          <p:nvPr>
            <p:ph type="title"/>
          </p:nvPr>
        </p:nvSpPr>
        <p:spPr/>
        <p:txBody>
          <a:bodyPr/>
          <a:lstStyle/>
          <a:p>
            <a:r>
              <a:rPr lang="en-US" dirty="0"/>
              <a:t>Clustering by Annual Income (k$)</a:t>
            </a:r>
          </a:p>
        </p:txBody>
      </p:sp>
      <p:sp>
        <p:nvSpPr>
          <p:cNvPr id="3" name="Content Placeholder 2">
            <a:extLst>
              <a:ext uri="{FF2B5EF4-FFF2-40B4-BE49-F238E27FC236}">
                <a16:creationId xmlns:a16="http://schemas.microsoft.com/office/drawing/2014/main" id="{48480D64-9002-72A3-06B6-9EA5A28FFA2B}"/>
              </a:ext>
            </a:extLst>
          </p:cNvPr>
          <p:cNvSpPr>
            <a:spLocks noGrp="1"/>
          </p:cNvSpPr>
          <p:nvPr>
            <p:ph idx="1"/>
          </p:nvPr>
        </p:nvSpPr>
        <p:spPr>
          <a:xfrm>
            <a:off x="1097280" y="2108201"/>
            <a:ext cx="4687700" cy="3760891"/>
          </a:xfrm>
        </p:spPr>
        <p:txBody>
          <a:bodyPr/>
          <a:lstStyle/>
          <a:p>
            <a:pPr>
              <a:buFont typeface="Arial" panose="020B0604020202020204" pitchFamily="34" charset="0"/>
              <a:buChar char="•"/>
            </a:pPr>
            <a:r>
              <a:rPr lang="en-US" dirty="0"/>
              <a:t> Next clustering customers by Annual Income </a:t>
            </a:r>
          </a:p>
          <a:p>
            <a:pPr>
              <a:buFont typeface="Arial" panose="020B0604020202020204" pitchFamily="34" charset="0"/>
              <a:buChar char="•"/>
            </a:pPr>
            <a:r>
              <a:rPr lang="en-US" dirty="0"/>
              <a:t> Determined that 5 clusters would be needed based off of the data</a:t>
            </a:r>
          </a:p>
          <a:p>
            <a:pPr>
              <a:buFont typeface="Arial" panose="020B0604020202020204" pitchFamily="34" charset="0"/>
              <a:buChar char="•"/>
            </a:pPr>
            <a:r>
              <a:rPr lang="en-US" dirty="0"/>
              <a:t> Clustered customers and plotted the clusters. I determined that:</a:t>
            </a:r>
          </a:p>
          <a:p>
            <a:pPr lvl="1">
              <a:buFont typeface="Arial" panose="020B0604020202020204" pitchFamily="34" charset="0"/>
              <a:buChar char="•"/>
            </a:pPr>
            <a:r>
              <a:rPr lang="en-US" dirty="0"/>
              <a:t>Groups 1 &amp; 2 are the ideal target group</a:t>
            </a:r>
          </a:p>
          <a:p>
            <a:pPr lvl="1">
              <a:buFont typeface="Arial" panose="020B0604020202020204" pitchFamily="34" charset="0"/>
              <a:buChar char="•"/>
            </a:pPr>
            <a:r>
              <a:rPr lang="en-US" dirty="0"/>
              <a:t>Groups4 is a decent option</a:t>
            </a:r>
          </a:p>
          <a:p>
            <a:pPr lvl="1">
              <a:buFont typeface="Arial" panose="020B0604020202020204" pitchFamily="34" charset="0"/>
              <a:buChar char="•"/>
            </a:pPr>
            <a:r>
              <a:rPr lang="en-US" dirty="0"/>
              <a:t>Groups 3 &amp; 5 should be the last groups targeted</a:t>
            </a:r>
          </a:p>
        </p:txBody>
      </p:sp>
      <p:pic>
        <p:nvPicPr>
          <p:cNvPr id="5" name="Picture 4" descr="Chart, scatter chart&#10;&#10;Description automatically generated">
            <a:extLst>
              <a:ext uri="{FF2B5EF4-FFF2-40B4-BE49-F238E27FC236}">
                <a16:creationId xmlns:a16="http://schemas.microsoft.com/office/drawing/2014/main" id="{7D073FB5-1983-5C69-8A8A-88DD43C84EDB}"/>
              </a:ext>
            </a:extLst>
          </p:cNvPr>
          <p:cNvPicPr>
            <a:picLocks noChangeAspect="1"/>
          </p:cNvPicPr>
          <p:nvPr/>
        </p:nvPicPr>
        <p:blipFill>
          <a:blip r:embed="rId4"/>
          <a:stretch>
            <a:fillRect/>
          </a:stretch>
        </p:blipFill>
        <p:spPr>
          <a:xfrm>
            <a:off x="5784980" y="2148049"/>
            <a:ext cx="5943600" cy="3792220"/>
          </a:xfrm>
          <a:prstGeom prst="rect">
            <a:avLst/>
          </a:prstGeom>
        </p:spPr>
      </p:pic>
      <p:pic>
        <p:nvPicPr>
          <p:cNvPr id="7" name="Audio 6">
            <a:hlinkClick r:id="" action="ppaction://media"/>
            <a:extLst>
              <a:ext uri="{FF2B5EF4-FFF2-40B4-BE49-F238E27FC236}">
                <a16:creationId xmlns:a16="http://schemas.microsoft.com/office/drawing/2014/main" id="{E398A093-570B-833C-914A-E40B192A1C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1225200"/>
      </p:ext>
    </p:extLst>
  </p:cSld>
  <p:clrMapOvr>
    <a:masterClrMapping/>
  </p:clrMapOvr>
  <mc:AlternateContent xmlns:mc="http://schemas.openxmlformats.org/markup-compatibility/2006" xmlns:p14="http://schemas.microsoft.com/office/powerpoint/2010/main">
    <mc:Choice Requires="p14">
      <p:transition spd="slow" p14:dur="2000" advTm="64346"/>
    </mc:Choice>
    <mc:Fallback xmlns="">
      <p:transition spd="slow" advTm="6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9EBAD7C61E2FE40ABBC0A998A7E038F" ma:contentTypeVersion="3" ma:contentTypeDescription="Create a new document." ma:contentTypeScope="" ma:versionID="5a0fd38c84202898da1315ae8cfc8079">
  <xsd:schema xmlns:xsd="http://www.w3.org/2001/XMLSchema" xmlns:xs="http://www.w3.org/2001/XMLSchema" xmlns:p="http://schemas.microsoft.com/office/2006/metadata/properties" xmlns:ns3="ba3adbca-e109-445a-96e7-b9ee20f5d459" targetNamespace="http://schemas.microsoft.com/office/2006/metadata/properties" ma:root="true" ma:fieldsID="c88c905f62d829af37925dff9015d1e7" ns3:_="">
    <xsd:import namespace="ba3adbca-e109-445a-96e7-b9ee20f5d459"/>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3adbca-e109-445a-96e7-b9ee20f5d4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ba3adbca-e109-445a-96e7-b9ee20f5d459"/>
    <ds:schemaRef ds:uri="http://schemas.microsoft.com/office/2006/metadata/properties"/>
  </ds:schemaRefs>
</ds:datastoreItem>
</file>

<file path=customXml/itemProps3.xml><?xml version="1.0" encoding="utf-8"?>
<ds:datastoreItem xmlns:ds="http://schemas.openxmlformats.org/officeDocument/2006/customXml" ds:itemID="{08F77E60-1FC8-490B-B36F-3C23474A49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3adbca-e109-445a-96e7-b9ee20f5d4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{0026A786-2880-4E58-9991-9AE1DDEE2944}tf11437505_win32</Template>
  <TotalTime>48</TotalTime>
  <Words>464</Words>
  <Application>Microsoft Office PowerPoint</Application>
  <PresentationFormat>Widescreen</PresentationFormat>
  <Paragraphs>51</Paragraphs>
  <Slides>11</Slides>
  <Notes>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 Pro Cond Light</vt:lpstr>
      <vt:lpstr>Speak Pro</vt:lpstr>
      <vt:lpstr>RetrospectVTI</vt:lpstr>
      <vt:lpstr>Customer Segmentation Analysis</vt:lpstr>
      <vt:lpstr>Overview</vt:lpstr>
      <vt:lpstr>Background/Business Problem</vt:lpstr>
      <vt:lpstr>What data do we have to answer this question?</vt:lpstr>
      <vt:lpstr>Histogram of Age</vt:lpstr>
      <vt:lpstr>Histogram of Annual Income (k$)</vt:lpstr>
      <vt:lpstr>Histogram of Spending Score</vt:lpstr>
      <vt:lpstr>K-Means/K-Nearest Neighbor Clustering</vt:lpstr>
      <vt:lpstr>Clustering by Annual Income (k$)</vt:lpstr>
      <vt:lpstr>Ethical Assessment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Analysis</dc:title>
  <dc:creator>Dustin Casey</dc:creator>
  <cp:lastModifiedBy>Dustin Casey</cp:lastModifiedBy>
  <cp:revision>2</cp:revision>
  <dcterms:created xsi:type="dcterms:W3CDTF">2022-09-28T23:02:43Z</dcterms:created>
  <dcterms:modified xsi:type="dcterms:W3CDTF">2022-09-29T00:01:51Z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0x01010049EBAD7C61E2FE40ABBC0A998A7E038F</vt:lpwstr>
  </property>
</Properties>
</file>